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9" r:id="rId1"/>
  </p:sldMasterIdLst>
  <p:sldIdLst>
    <p:sldId id="256" r:id="rId2"/>
    <p:sldId id="262" r:id="rId3"/>
    <p:sldId id="264" r:id="rId4"/>
    <p:sldId id="270" r:id="rId5"/>
    <p:sldId id="266" r:id="rId6"/>
    <p:sldId id="267" r:id="rId7"/>
    <p:sldId id="268" r:id="rId8"/>
    <p:sldId id="260" r:id="rId9"/>
    <p:sldId id="269" r:id="rId10"/>
    <p:sldId id="261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F4CD2F-1FF5-D579-A43F-3F3608D2F76C}" v="372" dt="2024-08-30T21:50:58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815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98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80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92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93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839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834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50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599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45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5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36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2" r:id="rId6"/>
    <p:sldLayoutId id="2147483838" r:id="rId7"/>
    <p:sldLayoutId id="2147483839" r:id="rId8"/>
    <p:sldLayoutId id="2147483840" r:id="rId9"/>
    <p:sldLayoutId id="2147483841" r:id="rId10"/>
    <p:sldLayoutId id="21474838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4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8141110" y="639098"/>
            <a:ext cx="3401961" cy="3494790"/>
          </a:xfrm>
        </p:spPr>
        <p:txBody>
          <a:bodyPr>
            <a:normAutofit/>
          </a:bodyPr>
          <a:lstStyle/>
          <a:p>
            <a:r>
              <a:rPr lang="de-DE" sz="5400" dirty="0" err="1"/>
              <a:t>Progetto</a:t>
            </a:r>
            <a:r>
              <a:rPr lang="de-DE" sz="5400" dirty="0"/>
              <a:t> Di </a:t>
            </a:r>
            <a:r>
              <a:rPr lang="de-DE" sz="5400" dirty="0" err="1"/>
              <a:t>Ingegneria</a:t>
            </a:r>
            <a:r>
              <a:rPr lang="de-DE" sz="5400" dirty="0"/>
              <a:t> Informatica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748B295E-D53A-7D3B-2CB8-77AEF60CE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57" name="Straight Connector 5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3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5351C3F-60D6-5615-93A8-5B5AC890D7C5}"/>
              </a:ext>
            </a:extLst>
          </p:cNvPr>
          <p:cNvSpPr txBox="1"/>
          <p:nvPr/>
        </p:nvSpPr>
        <p:spPr>
          <a:xfrm>
            <a:off x="10144897" y="6440444"/>
            <a:ext cx="2049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Mattia Campana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0B9963-4148-4241-CF86-1486F9AC701E}"/>
              </a:ext>
            </a:extLst>
          </p:cNvPr>
          <p:cNvSpPr txBox="1"/>
          <p:nvPr/>
        </p:nvSpPr>
        <p:spPr>
          <a:xfrm>
            <a:off x="8268729" y="4452294"/>
            <a:ext cx="31406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 err="1"/>
              <a:t>Aleknovich's</a:t>
            </a:r>
            <a:r>
              <a:rPr lang="it-IT" dirty="0"/>
              <a:t> </a:t>
            </a:r>
            <a:r>
              <a:rPr lang="it-IT" dirty="0" err="1"/>
              <a:t>Cryptosystem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4672BF0D-5652-8183-2AF1-31D3628165E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FEDD6B0-10EE-85F8-4470-D577C834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End</a:t>
            </a:r>
          </a:p>
        </p:txBody>
      </p:sp>
      <p:pic>
        <p:nvPicPr>
          <p:cNvPr id="9" name="Elemento grafico 7">
            <a:extLst>
              <a:ext uri="{FF2B5EF4-FFF2-40B4-BE49-F238E27FC236}">
                <a16:creationId xmlns:a16="http://schemas.microsoft.com/office/drawing/2014/main" id="{9D18875C-64D7-2537-912B-FF57E8716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8675" y="781050"/>
            <a:ext cx="30384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7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812759-423F-483E-75BE-2C2BD0C7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Project </a:t>
            </a:r>
            <a:r>
              <a:rPr lang="en-GB" dirty="0"/>
              <a:t>Overview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A21116FE-6893-EFA0-EE86-9E7004ACC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0639" y="2136303"/>
            <a:ext cx="1289221" cy="1289221"/>
          </a:xfr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17E8FAF2-A6AE-CE0C-3AD1-19077F3C5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2611" y="2137941"/>
            <a:ext cx="1366777" cy="1299257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E8AB6A5A-C8DA-A800-2316-A182568AC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5015" y="2099359"/>
            <a:ext cx="1366778" cy="137642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2EBF739-E99E-5022-ACCE-D26261968EAA}"/>
              </a:ext>
            </a:extLst>
          </p:cNvPr>
          <p:cNvSpPr txBox="1"/>
          <p:nvPr/>
        </p:nvSpPr>
        <p:spPr>
          <a:xfrm>
            <a:off x="1205696" y="3723708"/>
            <a:ext cx="276827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b="1" err="1"/>
              <a:t>Importance</a:t>
            </a:r>
            <a:r>
              <a:rPr lang="it-IT" sz="1400" b="1" dirty="0"/>
              <a:t> of data </a:t>
            </a:r>
            <a:r>
              <a:rPr lang="it-IT" sz="1400" b="1" err="1"/>
              <a:t>protection</a:t>
            </a:r>
            <a:endParaRPr lang="it-IT" sz="1400" b="1"/>
          </a:p>
          <a:p>
            <a:pPr algn="ctr"/>
            <a:endParaRPr lang="it-IT" sz="1400" b="1" dirty="0"/>
          </a:p>
          <a:p>
            <a:r>
              <a:rPr lang="it-IT" sz="1400" dirty="0"/>
              <a:t>With the rise of quantum computing, </a:t>
            </a:r>
            <a:r>
              <a:rPr lang="it-IT" sz="1400" dirty="0" err="1"/>
              <a:t>traditional</a:t>
            </a:r>
            <a:r>
              <a:rPr lang="it-IT" sz="1400" dirty="0"/>
              <a:t> </a:t>
            </a:r>
            <a:r>
              <a:rPr lang="it-IT" sz="1400" dirty="0" err="1"/>
              <a:t>cryptographic</a:t>
            </a:r>
            <a:r>
              <a:rPr lang="it-IT" sz="1400" dirty="0"/>
              <a:t> </a:t>
            </a:r>
            <a:r>
              <a:rPr lang="it-IT" sz="1400" dirty="0" err="1"/>
              <a:t>method</a:t>
            </a:r>
            <a:r>
              <a:rPr lang="it-IT" sz="1400" dirty="0"/>
              <a:t> are </a:t>
            </a:r>
            <a:r>
              <a:rPr lang="it-IT" sz="1400" dirty="0" err="1"/>
              <a:t>at</a:t>
            </a:r>
            <a:r>
              <a:rPr lang="it-IT" sz="1400" dirty="0"/>
              <a:t> risk, </a:t>
            </a:r>
            <a:r>
              <a:rPr lang="it-IT" sz="1400" dirty="0" err="1"/>
              <a:t>necessitating</a:t>
            </a:r>
            <a:r>
              <a:rPr lang="it-IT" sz="1400" dirty="0"/>
              <a:t> the </a:t>
            </a:r>
            <a:r>
              <a:rPr lang="it-IT" sz="1400" dirty="0" err="1"/>
              <a:t>development</a:t>
            </a:r>
            <a:r>
              <a:rPr lang="it-IT" sz="1400" dirty="0"/>
              <a:t> of quantum-</a:t>
            </a:r>
            <a:r>
              <a:rPr lang="it-IT" sz="1400" dirty="0" err="1"/>
              <a:t>resistant</a:t>
            </a:r>
            <a:r>
              <a:rPr lang="it-IT" sz="1400" dirty="0"/>
              <a:t> </a:t>
            </a:r>
            <a:r>
              <a:rPr lang="it-IT" sz="1400" dirty="0" err="1"/>
              <a:t>cryptosystem</a:t>
            </a:r>
            <a:r>
              <a:rPr lang="it-IT" sz="1400" dirty="0"/>
              <a:t>.</a:t>
            </a:r>
            <a:endParaRPr lang="it-IT" sz="1400" dirty="0" err="1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7B68F7C-7C87-7689-2D00-B74CCD794D48}"/>
              </a:ext>
            </a:extLst>
          </p:cNvPr>
          <p:cNvSpPr txBox="1"/>
          <p:nvPr/>
        </p:nvSpPr>
        <p:spPr>
          <a:xfrm>
            <a:off x="4745619" y="3725329"/>
            <a:ext cx="2768278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b="1" dirty="0"/>
              <a:t>Project Focus</a:t>
            </a:r>
            <a:endParaRPr lang="it-IT" dirty="0"/>
          </a:p>
          <a:p>
            <a:pPr algn="ctr"/>
            <a:endParaRPr lang="it-IT" sz="1400" b="1" dirty="0"/>
          </a:p>
          <a:p>
            <a:r>
              <a:rPr lang="it-IT" sz="1400" dirty="0" err="1"/>
              <a:t>Exploring</a:t>
            </a:r>
            <a:r>
              <a:rPr lang="it-IT" sz="1400" dirty="0"/>
              <a:t> </a:t>
            </a:r>
            <a:r>
              <a:rPr lang="it-IT" sz="1400" dirty="0" err="1"/>
              <a:t>alekhnovich's</a:t>
            </a:r>
            <a:r>
              <a:rPr lang="it-IT" sz="1400" dirty="0"/>
              <a:t> </a:t>
            </a:r>
            <a:r>
              <a:rPr lang="it-IT" sz="1400" dirty="0" err="1"/>
              <a:t>cryptosystem</a:t>
            </a:r>
            <a:r>
              <a:rPr lang="it-IT" sz="1400" dirty="0"/>
              <a:t>, </a:t>
            </a:r>
            <a:r>
              <a:rPr lang="it-IT" sz="1400" dirty="0" err="1"/>
              <a:t>whic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based</a:t>
            </a:r>
            <a:r>
              <a:rPr lang="it-IT" sz="1400" dirty="0"/>
              <a:t> on the </a:t>
            </a:r>
            <a:r>
              <a:rPr lang="it-IT" sz="1400" dirty="0" err="1"/>
              <a:t>hardness</a:t>
            </a:r>
            <a:r>
              <a:rPr lang="it-IT" sz="1400" dirty="0"/>
              <a:t> of decoding linear </a:t>
            </a:r>
            <a:r>
              <a:rPr lang="it-IT" sz="1400" dirty="0" err="1"/>
              <a:t>codes</a:t>
            </a:r>
            <a:r>
              <a:rPr lang="it-IT" sz="1400" dirty="0"/>
              <a:t>, </a:t>
            </a:r>
            <a:r>
              <a:rPr lang="it-IT" sz="1400" dirty="0" err="1"/>
              <a:t>as</a:t>
            </a:r>
            <a:r>
              <a:rPr lang="it-IT" sz="1400" dirty="0"/>
              <a:t> a </a:t>
            </a:r>
            <a:r>
              <a:rPr lang="it-IT" sz="1400" dirty="0" err="1"/>
              <a:t>viable</a:t>
            </a:r>
            <a:r>
              <a:rPr lang="it-IT" sz="1400" dirty="0"/>
              <a:t> post quantum </a:t>
            </a:r>
            <a:r>
              <a:rPr lang="it-IT" sz="1400" dirty="0" err="1"/>
              <a:t>solution</a:t>
            </a:r>
            <a:r>
              <a:rPr lang="it-IT" sz="1400" dirty="0"/>
              <a:t>.</a:t>
            </a:r>
            <a:endParaRPr lang="it-IT" sz="1400" dirty="0" err="1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F9BF82F-04F6-6E10-5ED9-CFD58EF44A23}"/>
              </a:ext>
            </a:extLst>
          </p:cNvPr>
          <p:cNvSpPr txBox="1"/>
          <p:nvPr/>
        </p:nvSpPr>
        <p:spPr>
          <a:xfrm>
            <a:off x="8189088" y="3726949"/>
            <a:ext cx="276827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b="1" dirty="0"/>
              <a:t>Target</a:t>
            </a:r>
            <a:endParaRPr lang="it-IT" dirty="0"/>
          </a:p>
          <a:p>
            <a:pPr algn="ctr"/>
            <a:endParaRPr lang="it-IT" sz="1400" b="1" dirty="0"/>
          </a:p>
          <a:p>
            <a:r>
              <a:rPr lang="it-IT" sz="1400" dirty="0" err="1"/>
              <a:t>Assert</a:t>
            </a:r>
            <a:r>
              <a:rPr lang="it-IT" sz="1400" dirty="0"/>
              <a:t> the </a:t>
            </a:r>
            <a:r>
              <a:rPr lang="it-IT" sz="1400" dirty="0" err="1"/>
              <a:t>theoretical</a:t>
            </a:r>
            <a:r>
              <a:rPr lang="it-IT" sz="1400" dirty="0"/>
              <a:t> </a:t>
            </a:r>
            <a:r>
              <a:rPr lang="it-IT" sz="1400" dirty="0" err="1"/>
              <a:t>foundations</a:t>
            </a:r>
            <a:r>
              <a:rPr lang="it-IT" sz="1400" dirty="0"/>
              <a:t>, </a:t>
            </a:r>
            <a:r>
              <a:rPr lang="it-IT" sz="1400" dirty="0" err="1"/>
              <a:t>implementation</a:t>
            </a:r>
            <a:r>
              <a:rPr lang="it-IT" sz="1400" dirty="0"/>
              <a:t>, and security of the </a:t>
            </a:r>
            <a:r>
              <a:rPr lang="it-IT" sz="1400" dirty="0" err="1"/>
              <a:t>cryptosystem</a:t>
            </a:r>
            <a:r>
              <a:rPr lang="it-IT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284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812759-423F-483E-75BE-2C2BD0C7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Algorithm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A21116FE-6893-EFA0-EE86-9E7004ACC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0639" y="2136303"/>
            <a:ext cx="1289221" cy="1289221"/>
          </a:xfr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17E8FAF2-A6AE-CE0C-3AD1-19077F3C5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6371" y="2137941"/>
            <a:ext cx="1299257" cy="1299257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E8AB6A5A-C8DA-A800-2316-A182568AC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5015" y="2104181"/>
            <a:ext cx="1366778" cy="136677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2EBF739-E99E-5022-ACCE-D26261968EAA}"/>
              </a:ext>
            </a:extLst>
          </p:cNvPr>
          <p:cNvSpPr txBox="1"/>
          <p:nvPr/>
        </p:nvSpPr>
        <p:spPr>
          <a:xfrm>
            <a:off x="1205696" y="3726949"/>
            <a:ext cx="276827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b="1" dirty="0"/>
              <a:t>Keys Generation</a:t>
            </a:r>
            <a:endParaRPr lang="it-IT" dirty="0"/>
          </a:p>
          <a:p>
            <a:pPr algn="ctr"/>
            <a:endParaRPr lang="it-IT" sz="1400" b="1" dirty="0"/>
          </a:p>
          <a:p>
            <a:r>
              <a:rPr lang="it-IT" sz="1400" dirty="0" err="1"/>
              <a:t>Gereration</a:t>
            </a:r>
            <a:r>
              <a:rPr lang="it-IT" sz="1400" dirty="0"/>
              <a:t> of random </a:t>
            </a:r>
            <a:r>
              <a:rPr lang="it-IT" sz="1400" dirty="0" err="1"/>
              <a:t>matrices</a:t>
            </a:r>
            <a:r>
              <a:rPr lang="it-IT" sz="1400" dirty="0"/>
              <a:t> S (private key) and A, </a:t>
            </a:r>
            <a:r>
              <a:rPr lang="it-IT" sz="1400" dirty="0" err="1"/>
              <a:t>followed</a:t>
            </a:r>
            <a:r>
              <a:rPr lang="it-IT" sz="1400" dirty="0"/>
              <a:t> by the </a:t>
            </a:r>
            <a:r>
              <a:rPr lang="it-IT" sz="1400" dirty="0" err="1"/>
              <a:t>computation</a:t>
            </a:r>
            <a:r>
              <a:rPr lang="it-IT" sz="1400" dirty="0"/>
              <a:t> of the public key Y.</a:t>
            </a:r>
            <a:endParaRPr lang="it-IT" sz="1400" dirty="0" err="1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7B68F7C-7C87-7689-2D00-B74CCD794D48}"/>
              </a:ext>
            </a:extLst>
          </p:cNvPr>
          <p:cNvSpPr txBox="1"/>
          <p:nvPr/>
        </p:nvSpPr>
        <p:spPr>
          <a:xfrm>
            <a:off x="4745619" y="3726949"/>
            <a:ext cx="276827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b="1" dirty="0" err="1"/>
              <a:t>Encryption</a:t>
            </a:r>
            <a:r>
              <a:rPr lang="it-IT" sz="1400" b="1" dirty="0"/>
              <a:t> </a:t>
            </a:r>
            <a:r>
              <a:rPr lang="it-IT" sz="1400" b="1" dirty="0" err="1"/>
              <a:t>Process</a:t>
            </a:r>
            <a:endParaRPr lang="it-IT" dirty="0" err="1"/>
          </a:p>
          <a:p>
            <a:pPr algn="ctr"/>
            <a:endParaRPr lang="it-IT" sz="1400" b="1" dirty="0"/>
          </a:p>
          <a:p>
            <a:r>
              <a:rPr lang="it-IT" sz="1400" dirty="0"/>
              <a:t>The </a:t>
            </a:r>
            <a:r>
              <a:rPr lang="it-IT" sz="1400" dirty="0" err="1"/>
              <a:t>encryption</a:t>
            </a:r>
            <a:r>
              <a:rPr lang="it-IT" sz="1400" dirty="0"/>
              <a:t> </a:t>
            </a:r>
            <a:r>
              <a:rPr lang="it-IT" sz="1400" dirty="0" err="1"/>
              <a:t>involves</a:t>
            </a:r>
            <a:r>
              <a:rPr lang="it-IT" sz="1400" dirty="0"/>
              <a:t> </a:t>
            </a:r>
            <a:r>
              <a:rPr lang="it-IT" sz="1400" dirty="0" err="1"/>
              <a:t>generating</a:t>
            </a:r>
            <a:r>
              <a:rPr lang="it-IT" sz="1400" dirty="0"/>
              <a:t> a random </a:t>
            </a:r>
            <a:r>
              <a:rPr lang="it-IT" sz="1400" dirty="0" err="1"/>
              <a:t>vectore</a:t>
            </a:r>
            <a:r>
              <a:rPr lang="it-IT" sz="1400" dirty="0"/>
              <a:t> and </a:t>
            </a:r>
            <a:r>
              <a:rPr lang="it-IT" sz="1400" dirty="0" err="1"/>
              <a:t>combining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with the </a:t>
            </a:r>
            <a:r>
              <a:rPr lang="it-IT" sz="1400" dirty="0" err="1"/>
              <a:t>message</a:t>
            </a:r>
            <a:r>
              <a:rPr lang="it-IT" sz="1400" dirty="0"/>
              <a:t> and public key.</a:t>
            </a:r>
            <a:endParaRPr lang="it-IT" sz="1400" dirty="0" err="1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F9BF82F-04F6-6E10-5ED9-CFD58EF44A23}"/>
              </a:ext>
            </a:extLst>
          </p:cNvPr>
          <p:cNvSpPr txBox="1"/>
          <p:nvPr/>
        </p:nvSpPr>
        <p:spPr>
          <a:xfrm>
            <a:off x="8189088" y="3726949"/>
            <a:ext cx="276827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b="1" dirty="0" err="1"/>
              <a:t>Decryption</a:t>
            </a:r>
            <a:r>
              <a:rPr lang="it-IT" sz="1400" b="1" dirty="0"/>
              <a:t> </a:t>
            </a:r>
            <a:r>
              <a:rPr lang="it-IT" sz="1400" b="1" dirty="0" err="1"/>
              <a:t>Process</a:t>
            </a:r>
            <a:endParaRPr lang="it-IT" dirty="0" err="1"/>
          </a:p>
          <a:p>
            <a:pPr algn="ctr"/>
            <a:endParaRPr lang="it-IT" sz="1400" b="1" dirty="0"/>
          </a:p>
          <a:p>
            <a:r>
              <a:rPr lang="it-IT" sz="1400" dirty="0" err="1"/>
              <a:t>Decryption</a:t>
            </a:r>
            <a:r>
              <a:rPr lang="it-IT" sz="1400" dirty="0"/>
              <a:t> leverages the private key and erro-</a:t>
            </a:r>
            <a:r>
              <a:rPr lang="it-IT" sz="1400" dirty="0" err="1"/>
              <a:t>correcting</a:t>
            </a:r>
            <a:r>
              <a:rPr lang="it-IT" sz="1400" dirty="0"/>
              <a:t> code to </a:t>
            </a:r>
            <a:r>
              <a:rPr lang="it-IT" sz="1400" dirty="0" err="1"/>
              <a:t>recover</a:t>
            </a:r>
            <a:r>
              <a:rPr lang="it-IT" sz="1400" dirty="0"/>
              <a:t> the </a:t>
            </a:r>
            <a:r>
              <a:rPr lang="it-IT" sz="1400" dirty="0" err="1"/>
              <a:t>original</a:t>
            </a:r>
            <a:r>
              <a:rPr lang="it-IT" sz="1400" dirty="0"/>
              <a:t> </a:t>
            </a:r>
            <a:r>
              <a:rPr lang="it-IT" sz="1400" dirty="0" err="1"/>
              <a:t>message</a:t>
            </a:r>
            <a:r>
              <a:rPr lang="it-IT" sz="1400" dirty="0"/>
              <a:t> from the </a:t>
            </a:r>
            <a:r>
              <a:rPr lang="it-IT" sz="1400" dirty="0" err="1"/>
              <a:t>cyphertext</a:t>
            </a:r>
            <a:r>
              <a:rPr lang="it-IT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3510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77A018-36D4-A8BE-DA85-9C79FE20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</a:t>
            </a:r>
            <a:endParaRPr lang="it-IT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DD24159-A990-804E-94E2-E43829B34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8064" y="2639380"/>
            <a:ext cx="3205049" cy="3229714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Entry point for the whole project:</a:t>
            </a:r>
          </a:p>
          <a:p>
            <a:pPr marL="285750" indent="-285750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ensure that generate and store all data correctly.</a:t>
            </a:r>
          </a:p>
          <a:p>
            <a:pPr marL="285750" indent="-285750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1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measure the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efficiency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the error correcting algorithm.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Segnaposto contenuto 10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EBE1213E-BA21-9202-E6F4-F64B2187A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7413" y="953446"/>
            <a:ext cx="7410275" cy="4943555"/>
          </a:xfrm>
        </p:spPr>
      </p:pic>
    </p:spTree>
    <p:extLst>
      <p:ext uri="{BB962C8B-B14F-4D97-AF65-F5344CB8AC3E}">
        <p14:creationId xmlns:p14="http://schemas.microsoft.com/office/powerpoint/2010/main" val="4035159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77A018-36D4-A8BE-DA85-9C79FE20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Transpose</a:t>
            </a:r>
            <a:endParaRPr lang="it-IT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DD24159-A990-804E-94E2-E43829B34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8064" y="2639380"/>
            <a:ext cx="3205049" cy="3229714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Like many other functions I had to implement, this one also operates on a matrix based on individual bits.</a:t>
            </a:r>
            <a:endParaRPr lang="it-IT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Segnaposto contenuto 6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7EC6899D-BF1F-D08A-3821-4F488D558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2262" y="249292"/>
            <a:ext cx="6040576" cy="6365845"/>
          </a:xfrm>
        </p:spPr>
      </p:pic>
    </p:spTree>
    <p:extLst>
      <p:ext uri="{BB962C8B-B14F-4D97-AF65-F5344CB8AC3E}">
        <p14:creationId xmlns:p14="http://schemas.microsoft.com/office/powerpoint/2010/main" val="373117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77A018-36D4-A8BE-DA85-9C79FE20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Transpose</a:t>
            </a:r>
            <a:endParaRPr lang="it-IT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DD24159-A990-804E-94E2-E43829B34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1848" y="3164542"/>
            <a:ext cx="3205049" cy="3229714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For loops used for correct bit arrangement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reccia angolare in su 8">
            <a:extLst>
              <a:ext uri="{FF2B5EF4-FFF2-40B4-BE49-F238E27FC236}">
                <a16:creationId xmlns:a16="http://schemas.microsoft.com/office/drawing/2014/main" id="{23D2083B-DF36-912F-BA53-4022452067D3}"/>
              </a:ext>
            </a:extLst>
          </p:cNvPr>
          <p:cNvSpPr/>
          <p:nvPr/>
        </p:nvSpPr>
        <p:spPr>
          <a:xfrm rot="5400000">
            <a:off x="3326026" y="3717324"/>
            <a:ext cx="1472513" cy="1544594"/>
          </a:xfrm>
          <a:prstGeom prst="bentUp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Segnaposto contenuto 6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5C14F908-DFAB-11FE-4FFA-8680A21AC4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102262" y="249292"/>
            <a:ext cx="6040576" cy="6365845"/>
          </a:xfrm>
          <a:prstGeom prst="rect">
            <a:avLst/>
          </a:prstGeom>
        </p:spPr>
      </p:pic>
      <p:pic>
        <p:nvPicPr>
          <p:cNvPr id="15" name="Immagine 14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C233FBA8-9FD6-CA3C-CA99-1C63AC40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339" y="3704284"/>
            <a:ext cx="6096000" cy="269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39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77A018-36D4-A8BE-DA85-9C79FE20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 Key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DD24159-A990-804E-94E2-E43829B34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8064" y="2639380"/>
            <a:ext cx="3205049" cy="3229714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used to save the public and private keys. </a:t>
            </a:r>
            <a:endParaRPr lang="it-IT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the same way work the </a:t>
            </a:r>
            <a:r>
              <a:rPr lang="en-US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write_packet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where it saves elements like the encrypted or decrypted messages.</a:t>
            </a:r>
          </a:p>
        </p:txBody>
      </p:sp>
      <p:pic>
        <p:nvPicPr>
          <p:cNvPr id="5" name="Segnaposto contenuto 4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18F844BC-9314-34D5-1087-C0107250989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892" y="965719"/>
            <a:ext cx="6871669" cy="458111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4948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0F1E3E-B96A-91B3-5909-99CB9C67A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Output </a:t>
            </a:r>
            <a:r>
              <a:rPr lang="en-US" dirty="0"/>
              <a:t>Generated</a:t>
            </a:r>
          </a:p>
        </p:txBody>
      </p:sp>
      <p:pic>
        <p:nvPicPr>
          <p:cNvPr id="5" name="Segnaposto contenuto 4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3AC1B5FA-40A3-60E7-309C-3A3C69C75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4985" y="-282320"/>
            <a:ext cx="6096000" cy="4061755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DEC2D8A-C9EB-AD79-FF8E-32E0EB3BC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 err="1">
                <a:ea typeface="+mn-lt"/>
                <a:cs typeface="+mn-lt"/>
              </a:rPr>
              <a:t>These</a:t>
            </a:r>
            <a:r>
              <a:rPr lang="it-IT" dirty="0">
                <a:ea typeface="+mn-lt"/>
                <a:cs typeface="+mn-lt"/>
              </a:rPr>
              <a:t> are </a:t>
            </a:r>
            <a:r>
              <a:rPr lang="it-IT" dirty="0" err="1">
                <a:ea typeface="+mn-lt"/>
                <a:cs typeface="+mn-lt"/>
              </a:rPr>
              <a:t>examples</a:t>
            </a:r>
            <a:r>
              <a:rPr lang="it-IT" dirty="0">
                <a:ea typeface="+mn-lt"/>
                <a:cs typeface="+mn-lt"/>
              </a:rPr>
              <a:t> of the </a:t>
            </a:r>
            <a:r>
              <a:rPr lang="it-IT" dirty="0" err="1">
                <a:ea typeface="+mn-lt"/>
                <a:cs typeface="+mn-lt"/>
              </a:rPr>
              <a:t>possible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result</a:t>
            </a:r>
            <a:r>
              <a:rPr lang="it-IT" dirty="0">
                <a:ea typeface="+mn-lt"/>
                <a:cs typeface="+mn-lt"/>
              </a:rPr>
              <a:t> after running the test </a:t>
            </a:r>
            <a:r>
              <a:rPr lang="it-IT" dirty="0" err="1">
                <a:ea typeface="+mn-lt"/>
                <a:cs typeface="+mn-lt"/>
              </a:rPr>
              <a:t>command</a:t>
            </a:r>
            <a:r>
              <a:rPr lang="it-IT" dirty="0">
                <a:ea typeface="+mn-lt"/>
                <a:cs typeface="+mn-lt"/>
              </a:rPr>
              <a:t>.</a:t>
            </a:r>
          </a:p>
          <a:p>
            <a:r>
              <a:rPr lang="it-IT" dirty="0" err="1">
                <a:ea typeface="+mn-lt"/>
                <a:cs typeface="+mn-lt"/>
              </a:rPr>
              <a:t>Keep</a:t>
            </a:r>
            <a:r>
              <a:rPr lang="it-IT" dirty="0">
                <a:ea typeface="+mn-lt"/>
                <a:cs typeface="+mn-lt"/>
              </a:rPr>
              <a:t> in mind </a:t>
            </a:r>
            <a:r>
              <a:rPr lang="it-IT" dirty="0" err="1">
                <a:ea typeface="+mn-lt"/>
                <a:cs typeface="+mn-lt"/>
              </a:rPr>
              <a:t>that</a:t>
            </a:r>
            <a:r>
              <a:rPr lang="it-IT" dirty="0">
                <a:ea typeface="+mn-lt"/>
                <a:cs typeface="+mn-lt"/>
              </a:rPr>
              <a:t> by </a:t>
            </a:r>
            <a:r>
              <a:rPr lang="it-IT" dirty="0" err="1">
                <a:ea typeface="+mn-lt"/>
                <a:cs typeface="+mn-lt"/>
              </a:rPr>
              <a:t>using</a:t>
            </a:r>
            <a:r>
              <a:rPr lang="it-IT" dirty="0">
                <a:ea typeface="+mn-lt"/>
                <a:cs typeface="+mn-lt"/>
              </a:rPr>
              <a:t> random </a:t>
            </a:r>
            <a:r>
              <a:rPr lang="it-IT" dirty="0" err="1">
                <a:ea typeface="+mn-lt"/>
                <a:cs typeface="+mn-lt"/>
              </a:rPr>
              <a:t>vectors</a:t>
            </a:r>
            <a:r>
              <a:rPr lang="it-IT" dirty="0">
                <a:ea typeface="+mn-lt"/>
                <a:cs typeface="+mn-lt"/>
              </a:rPr>
              <a:t> to introduce </a:t>
            </a:r>
            <a:r>
              <a:rPr lang="it-IT" dirty="0" err="1">
                <a:ea typeface="+mn-lt"/>
                <a:cs typeface="+mn-lt"/>
              </a:rPr>
              <a:t>noise</a:t>
            </a:r>
            <a:r>
              <a:rPr lang="it-IT" dirty="0">
                <a:ea typeface="+mn-lt"/>
                <a:cs typeface="+mn-lt"/>
              </a:rPr>
              <a:t>, the </a:t>
            </a:r>
            <a:r>
              <a:rPr lang="it-IT" dirty="0" err="1">
                <a:ea typeface="+mn-lt"/>
                <a:cs typeface="+mn-lt"/>
              </a:rPr>
              <a:t>values</a:t>
            </a:r>
            <a:r>
              <a:rPr lang="it-IT" dirty="0">
                <a:ea typeface="+mn-lt"/>
                <a:cs typeface="+mn-lt"/>
              </a:rPr>
              <a:t> are </a:t>
            </a:r>
            <a:r>
              <a:rPr lang="it-IT" u="sng" dirty="0" err="1">
                <a:ea typeface="+mn-lt"/>
                <a:cs typeface="+mn-lt"/>
              </a:rPr>
              <a:t>not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deterministic</a:t>
            </a:r>
            <a:r>
              <a:rPr lang="it-IT" dirty="0">
                <a:ea typeface="+mn-lt"/>
                <a:cs typeface="+mn-lt"/>
              </a:rPr>
              <a:t>.</a:t>
            </a:r>
          </a:p>
        </p:txBody>
      </p:sp>
      <p:pic>
        <p:nvPicPr>
          <p:cNvPr id="7" name="Segnaposto contenuto 4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5EE79E7B-AAD0-09F3-FF2C-A71FF8DC9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678" y="3069947"/>
            <a:ext cx="6092632" cy="406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18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812759-423F-483E-75BE-2C2BD0C7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Future </a:t>
            </a:r>
            <a:r>
              <a:rPr lang="it-IT" dirty="0" err="1"/>
              <a:t>Developments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A21116FE-6893-EFA0-EE86-9E7004ACC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0639" y="2136303"/>
            <a:ext cx="1289221" cy="1289221"/>
          </a:xfr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17E8FAF2-A6AE-CE0C-3AD1-19077F3C5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6371" y="2137941"/>
            <a:ext cx="1299257" cy="1299257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E8AB6A5A-C8DA-A800-2316-A182568AC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5015" y="2104181"/>
            <a:ext cx="1366778" cy="136677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2EBF739-E99E-5022-ACCE-D26261968EAA}"/>
              </a:ext>
            </a:extLst>
          </p:cNvPr>
          <p:cNvSpPr txBox="1"/>
          <p:nvPr/>
        </p:nvSpPr>
        <p:spPr>
          <a:xfrm>
            <a:off x="1205696" y="3726949"/>
            <a:ext cx="276827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b="1" dirty="0"/>
              <a:t>Post-Quantum </a:t>
            </a:r>
            <a:r>
              <a:rPr lang="it-IT" sz="1400" b="1" dirty="0" err="1"/>
              <a:t>Cyptography</a:t>
            </a:r>
            <a:endParaRPr lang="it-IT" dirty="0" err="1"/>
          </a:p>
          <a:p>
            <a:pPr algn="ctr"/>
            <a:endParaRPr lang="it-IT" sz="1400" b="1" dirty="0"/>
          </a:p>
          <a:p>
            <a:r>
              <a:rPr lang="it-IT" sz="1400" dirty="0" err="1"/>
              <a:t>Continued</a:t>
            </a:r>
            <a:r>
              <a:rPr lang="it-IT" sz="1400" dirty="0"/>
              <a:t> </a:t>
            </a:r>
            <a:r>
              <a:rPr lang="it-IT" sz="1400" dirty="0" err="1"/>
              <a:t>research</a:t>
            </a:r>
            <a:r>
              <a:rPr lang="it-IT" sz="1400" dirty="0"/>
              <a:t> </a:t>
            </a:r>
            <a:r>
              <a:rPr lang="it-IT" sz="1400" dirty="0" err="1"/>
              <a:t>into</a:t>
            </a:r>
            <a:r>
              <a:rPr lang="it-IT" sz="1400" dirty="0"/>
              <a:t> quantum </a:t>
            </a:r>
            <a:r>
              <a:rPr lang="it-IT" sz="1400" dirty="0" err="1"/>
              <a:t>resistant</a:t>
            </a:r>
            <a:r>
              <a:rPr lang="it-IT" sz="1400" dirty="0"/>
              <a:t> </a:t>
            </a:r>
            <a:r>
              <a:rPr lang="it-IT" sz="1400" dirty="0" err="1"/>
              <a:t>algorithms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crucial</a:t>
            </a:r>
            <a:r>
              <a:rPr lang="it-IT" sz="1400" dirty="0"/>
              <a:t> to </a:t>
            </a:r>
            <a:r>
              <a:rPr lang="it-IT" sz="1400" dirty="0" err="1"/>
              <a:t>protect</a:t>
            </a:r>
            <a:r>
              <a:rPr lang="it-IT" sz="1400" dirty="0"/>
              <a:t> </a:t>
            </a:r>
            <a:r>
              <a:rPr lang="it-IT" sz="1400" dirty="0" err="1"/>
              <a:t>against</a:t>
            </a:r>
            <a:r>
              <a:rPr lang="it-IT" sz="1400" dirty="0"/>
              <a:t> future quantum </a:t>
            </a:r>
            <a:r>
              <a:rPr lang="it-IT" sz="1400" dirty="0" err="1"/>
              <a:t>threats</a:t>
            </a:r>
            <a:r>
              <a:rPr lang="it-IT" sz="1400" dirty="0"/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7B68F7C-7C87-7689-2D00-B74CCD794D48}"/>
              </a:ext>
            </a:extLst>
          </p:cNvPr>
          <p:cNvSpPr txBox="1"/>
          <p:nvPr/>
        </p:nvSpPr>
        <p:spPr>
          <a:xfrm>
            <a:off x="4735322" y="3726949"/>
            <a:ext cx="276827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b="1" dirty="0"/>
              <a:t>Quantum Computing</a:t>
            </a:r>
            <a:endParaRPr lang="it-IT" dirty="0"/>
          </a:p>
          <a:p>
            <a:pPr algn="ctr"/>
            <a:endParaRPr lang="it-IT" sz="1400" b="1" dirty="0">
              <a:ea typeface="+mn-lt"/>
              <a:cs typeface="+mn-lt"/>
            </a:endParaRPr>
          </a:p>
          <a:p>
            <a:r>
              <a:rPr lang="it-IT" sz="1400" dirty="0" err="1">
                <a:ea typeface="+mn-lt"/>
                <a:cs typeface="+mn-lt"/>
              </a:rPr>
              <a:t>Despite</a:t>
            </a:r>
            <a:r>
              <a:rPr lang="it-IT" sz="1400" dirty="0">
                <a:ea typeface="+mn-lt"/>
                <a:cs typeface="+mn-lt"/>
              </a:rPr>
              <a:t> the non-</a:t>
            </a:r>
            <a:r>
              <a:rPr lang="it-IT" sz="1400" dirty="0" err="1">
                <a:ea typeface="+mn-lt"/>
                <a:cs typeface="+mn-lt"/>
              </a:rPr>
              <a:t>imminence</a:t>
            </a:r>
            <a:r>
              <a:rPr lang="it-IT" sz="1400" dirty="0">
                <a:ea typeface="+mn-lt"/>
                <a:cs typeface="+mn-lt"/>
              </a:rPr>
              <a:t> of quantum computers for private use, the </a:t>
            </a:r>
            <a:r>
              <a:rPr lang="it-IT" sz="1400" dirty="0" err="1">
                <a:ea typeface="+mn-lt"/>
                <a:cs typeface="+mn-lt"/>
              </a:rPr>
              <a:t>technology</a:t>
            </a:r>
            <a:r>
              <a:rPr lang="it-IT" sz="1400" dirty="0">
                <a:ea typeface="+mn-lt"/>
                <a:cs typeface="+mn-lt"/>
              </a:rPr>
              <a:t> </a:t>
            </a:r>
            <a:r>
              <a:rPr lang="it-IT" sz="1400" dirty="0" err="1">
                <a:ea typeface="+mn-lt"/>
                <a:cs typeface="+mn-lt"/>
              </a:rPr>
              <a:t>is</a:t>
            </a:r>
            <a:r>
              <a:rPr lang="it-IT" sz="1400" dirty="0">
                <a:ea typeface="+mn-lt"/>
                <a:cs typeface="+mn-lt"/>
              </a:rPr>
              <a:t> </a:t>
            </a:r>
            <a:r>
              <a:rPr lang="it-IT" sz="1400" dirty="0" err="1">
                <a:ea typeface="+mn-lt"/>
                <a:cs typeface="+mn-lt"/>
              </a:rPr>
              <a:t>improving</a:t>
            </a:r>
            <a:r>
              <a:rPr lang="it-IT" sz="1400" dirty="0">
                <a:ea typeface="+mn-lt"/>
                <a:cs typeface="+mn-lt"/>
              </a:rPr>
              <a:t> </a:t>
            </a:r>
            <a:r>
              <a:rPr lang="it-IT" sz="1400" dirty="0" err="1">
                <a:ea typeface="+mn-lt"/>
                <a:cs typeface="+mn-lt"/>
              </a:rPr>
              <a:t>every</a:t>
            </a:r>
            <a:r>
              <a:rPr lang="it-IT" sz="1400" dirty="0">
                <a:ea typeface="+mn-lt"/>
                <a:cs typeface="+mn-lt"/>
              </a:rPr>
              <a:t> </a:t>
            </a:r>
            <a:r>
              <a:rPr lang="it-IT" sz="1400" dirty="0" err="1">
                <a:ea typeface="+mn-lt"/>
                <a:cs typeface="+mn-lt"/>
              </a:rPr>
              <a:t>year</a:t>
            </a:r>
            <a:r>
              <a:rPr lang="it-IT" sz="1400" dirty="0">
                <a:ea typeface="+mn-lt"/>
                <a:cs typeface="+mn-lt"/>
              </a:rPr>
              <a:t>.</a:t>
            </a:r>
            <a:endParaRPr lang="it-IT" dirty="0" err="1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F9BF82F-04F6-6E10-5ED9-CFD58EF44A23}"/>
              </a:ext>
            </a:extLst>
          </p:cNvPr>
          <p:cNvSpPr txBox="1"/>
          <p:nvPr/>
        </p:nvSpPr>
        <p:spPr>
          <a:xfrm>
            <a:off x="8189088" y="3728548"/>
            <a:ext cx="276827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b="1" err="1"/>
              <a:t>Standardization</a:t>
            </a:r>
            <a:r>
              <a:rPr lang="it-IT" sz="1400" b="1" dirty="0"/>
              <a:t> </a:t>
            </a:r>
            <a:r>
              <a:rPr lang="it-IT" sz="1400" b="1" err="1"/>
              <a:t>Effort</a:t>
            </a:r>
            <a:endParaRPr lang="it-IT" sz="1400" b="1" dirty="0" err="1"/>
          </a:p>
          <a:p>
            <a:pPr algn="ctr"/>
            <a:endParaRPr lang="it-IT" sz="1400" b="1" dirty="0">
              <a:ea typeface="+mn-lt"/>
              <a:cs typeface="+mn-lt"/>
            </a:endParaRPr>
          </a:p>
          <a:p>
            <a:r>
              <a:rPr lang="it-IT" sz="1400" dirty="0" err="1">
                <a:ea typeface="+mn-lt"/>
                <a:cs typeface="+mn-lt"/>
              </a:rPr>
              <a:t>It</a:t>
            </a:r>
            <a:r>
              <a:rPr lang="it-IT" sz="1400" dirty="0">
                <a:ea typeface="+mn-lt"/>
                <a:cs typeface="+mn-lt"/>
              </a:rPr>
              <a:t> </a:t>
            </a:r>
            <a:r>
              <a:rPr lang="it-IT" sz="1400" dirty="0" err="1">
                <a:ea typeface="+mn-lt"/>
                <a:cs typeface="+mn-lt"/>
              </a:rPr>
              <a:t>will</a:t>
            </a:r>
            <a:r>
              <a:rPr lang="it-IT" sz="1400" dirty="0">
                <a:ea typeface="+mn-lt"/>
                <a:cs typeface="+mn-lt"/>
              </a:rPr>
              <a:t> </a:t>
            </a:r>
            <a:r>
              <a:rPr lang="it-IT" sz="1400" dirty="0" err="1">
                <a:ea typeface="+mn-lt"/>
                <a:cs typeface="+mn-lt"/>
              </a:rPr>
              <a:t>require</a:t>
            </a:r>
            <a:r>
              <a:rPr lang="it-IT" sz="1400" dirty="0">
                <a:ea typeface="+mn-lt"/>
                <a:cs typeface="+mn-lt"/>
              </a:rPr>
              <a:t> a </a:t>
            </a:r>
            <a:r>
              <a:rPr lang="it-IT" sz="1400" dirty="0" err="1">
                <a:ea typeface="+mn-lt"/>
                <a:cs typeface="+mn-lt"/>
              </a:rPr>
              <a:t>collective</a:t>
            </a:r>
            <a:r>
              <a:rPr lang="it-IT" sz="1400" dirty="0">
                <a:ea typeface="+mn-lt"/>
                <a:cs typeface="+mn-lt"/>
              </a:rPr>
              <a:t> </a:t>
            </a:r>
            <a:r>
              <a:rPr lang="it-IT" sz="1400" dirty="0" err="1">
                <a:ea typeface="+mn-lt"/>
                <a:cs typeface="+mn-lt"/>
              </a:rPr>
              <a:t>effort</a:t>
            </a:r>
            <a:r>
              <a:rPr lang="it-IT" sz="1400" dirty="0">
                <a:ea typeface="+mn-lt"/>
                <a:cs typeface="+mn-lt"/>
              </a:rPr>
              <a:t> to </a:t>
            </a:r>
            <a:r>
              <a:rPr lang="it-IT" sz="1400" dirty="0" err="1">
                <a:ea typeface="+mn-lt"/>
                <a:cs typeface="+mn-lt"/>
              </a:rPr>
              <a:t>implement</a:t>
            </a:r>
            <a:r>
              <a:rPr lang="it-IT" sz="1400" dirty="0">
                <a:ea typeface="+mn-lt"/>
                <a:cs typeface="+mn-lt"/>
              </a:rPr>
              <a:t> new </a:t>
            </a:r>
            <a:r>
              <a:rPr lang="it-IT" sz="1400" dirty="0" err="1">
                <a:ea typeface="+mn-lt"/>
                <a:cs typeface="+mn-lt"/>
              </a:rPr>
              <a:t>algorithms</a:t>
            </a:r>
            <a:r>
              <a:rPr lang="it-IT" sz="1400" dirty="0">
                <a:ea typeface="+mn-lt"/>
                <a:cs typeface="+mn-lt"/>
              </a:rPr>
              <a:t> </a:t>
            </a:r>
            <a:r>
              <a:rPr lang="it-IT" sz="1400" dirty="0" err="1">
                <a:ea typeface="+mn-lt"/>
                <a:cs typeface="+mn-lt"/>
              </a:rPr>
              <a:t>promptly</a:t>
            </a:r>
            <a:r>
              <a:rPr lang="it-IT" sz="1400" dirty="0">
                <a:ea typeface="+mn-lt"/>
                <a:cs typeface="+mn-lt"/>
              </a:rPr>
              <a:t>, </a:t>
            </a:r>
            <a:r>
              <a:rPr lang="it-IT" sz="1400" dirty="0" err="1">
                <a:ea typeface="+mn-lt"/>
                <a:cs typeface="+mn-lt"/>
              </a:rPr>
              <a:t>thereby</a:t>
            </a:r>
            <a:r>
              <a:rPr lang="it-IT" sz="1400" dirty="0">
                <a:ea typeface="+mn-lt"/>
                <a:cs typeface="+mn-lt"/>
              </a:rPr>
              <a:t> </a:t>
            </a:r>
            <a:r>
              <a:rPr lang="it-IT" sz="1400" dirty="0" err="1">
                <a:ea typeface="+mn-lt"/>
                <a:cs typeface="+mn-lt"/>
              </a:rPr>
              <a:t>minimizing</a:t>
            </a:r>
            <a:r>
              <a:rPr lang="it-IT" sz="1400" dirty="0">
                <a:ea typeface="+mn-lt"/>
                <a:cs typeface="+mn-lt"/>
              </a:rPr>
              <a:t> </a:t>
            </a:r>
            <a:r>
              <a:rPr lang="it-IT" sz="1400" dirty="0" err="1">
                <a:ea typeface="+mn-lt"/>
                <a:cs typeface="+mn-lt"/>
              </a:rPr>
              <a:t>this</a:t>
            </a:r>
            <a:r>
              <a:rPr lang="it-IT" sz="1400" dirty="0">
                <a:ea typeface="+mn-lt"/>
                <a:cs typeface="+mn-lt"/>
              </a:rPr>
              <a:t> </a:t>
            </a:r>
            <a:r>
              <a:rPr lang="it-IT" sz="1400" dirty="0" err="1">
                <a:ea typeface="+mn-lt"/>
                <a:cs typeface="+mn-lt"/>
              </a:rPr>
              <a:t>threat</a:t>
            </a:r>
            <a:r>
              <a:rPr lang="it-IT" sz="1400" dirty="0">
                <a:ea typeface="+mn-lt"/>
                <a:cs typeface="+mn-lt"/>
              </a:rPr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010583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2A1C32"/>
      </a:dk2>
      <a:lt2>
        <a:srgbClr val="F0F3F2"/>
      </a:lt2>
      <a:accent1>
        <a:srgbClr val="C34D8A"/>
      </a:accent1>
      <a:accent2>
        <a:srgbClr val="B13BA9"/>
      </a:accent2>
      <a:accent3>
        <a:srgbClr val="9A4DC3"/>
      </a:accent3>
      <a:accent4>
        <a:srgbClr val="593EB3"/>
      </a:accent4>
      <a:accent5>
        <a:srgbClr val="4D62C3"/>
      </a:accent5>
      <a:accent6>
        <a:srgbClr val="3B82B1"/>
      </a:accent6>
      <a:hlink>
        <a:srgbClr val="3F41BF"/>
      </a:hlink>
      <a:folHlink>
        <a:srgbClr val="7F7F7F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1" baseType="lpstr">
      <vt:lpstr>RetrospectVTI</vt:lpstr>
      <vt:lpstr>Progetto Di Ingegneria Informatica</vt:lpstr>
      <vt:lpstr>Project Overview</vt:lpstr>
      <vt:lpstr>The Algorithm</vt:lpstr>
      <vt:lpstr>Main</vt:lpstr>
      <vt:lpstr>Transpose</vt:lpstr>
      <vt:lpstr>Transpose</vt:lpstr>
      <vt:lpstr>Write Key</vt:lpstr>
      <vt:lpstr>Output Generated</vt:lpstr>
      <vt:lpstr>Future Developments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/>
  <cp:revision>506</cp:revision>
  <dcterms:created xsi:type="dcterms:W3CDTF">2024-08-26T20:37:03Z</dcterms:created>
  <dcterms:modified xsi:type="dcterms:W3CDTF">2024-08-30T21:51:44Z</dcterms:modified>
</cp:coreProperties>
</file>